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ເລີ່ມຕົ້ນໃຊ້ງານ" id="{1AFBBFB7-39A4-A7DC-8EF8-A89BBB5DAF0A}">
          <p14:sldIdLst>
            <p14:sldId id="256"/>
            <p14:sldId id="257"/>
            <p14:sldId id="258"/>
            <p14:sldId id="259"/>
            <p14:sldId id="260"/>
          </p14:sldIdLst>
        </p14:section>
        <p14:section name="ໃສ່ຊັບລາວໃຫ້ຄລິບ" id="{3F2919CA-F240-1471-5776-B1AD2452DD29}">
          <p14:sldIdLst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ແພັກເກັດ ແລະ ການຊຳລະເງິນ" id="{BA96B6CA-1AFC-3696-C9E5-C3259FE63043}">
          <p14:sldIdLst>
            <p14:sldId id="269"/>
            <p14:sldId id="270"/>
            <p14:sldId id="271"/>
            <p14:sldId id="272"/>
            <p14:sldId id="273"/>
          </p14:sldIdLst>
        </p14:section>
        <p14:section name="ຕິດຕັ້ງເປັນແອັບໃນໂທລະສັບ" id="{91371CE9-816E-71E0-6F90-58CD3A8DE56E}">
          <p14:sldIdLst>
            <p14:sldId id="274"/>
            <p14:sldId id="275"/>
            <p14:sldId id="276"/>
          </p14:sldIdLst>
        </p14:section>
        <p14:section name="ສຳລັບຜູ້ດູແລລະບົບ (Admin)" id="{23A0EF34-CC15-6E9E-1F67-CC2826A516B9}">
          <p14:sldIdLst>
            <p14:sldId id="277"/>
            <p14:sldId id="278"/>
            <p14:sldId id="279"/>
            <p14:sldId id="280"/>
            <p14:sldId id="281"/>
          </p14:sldIdLst>
        </p14:section>
        <p14:section name="ແກ້ບັນຫາ ແລະ ຕິດຕໍ່" id="{3561F0A5-2BA3-42F2-774B-601CA81F17CC}">
          <p14:sldIdLst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092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CA3A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LaoCaption · ຄູ່ມືການໃຊ້ງານ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F6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E1D4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LaoCaption · ຄູ່ມືການໃຊ້ງານ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E1D4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A13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-1463040"/>
            <a:ext cx="5943600" cy="5943600"/>
          </a:xfrm>
          <a:prstGeom prst="ellipse">
            <a:avLst/>
          </a:prstGeom>
          <a:solidFill>
            <a:srgbClr val="FF6B35">
              <a:alpha val="18000"/>
            </a:srgbClr>
          </a:solidFill>
          <a:ln w="12700">
            <a:solidFill>
              <a:srgbClr val="FF6B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509760" y="4023360"/>
            <a:ext cx="3840480" cy="3840480"/>
          </a:xfrm>
          <a:prstGeom prst="ellipse">
            <a:avLst/>
          </a:prstGeom>
          <a:solidFill>
            <a:srgbClr val="FF9A3C">
              <a:alpha val="15000"/>
            </a:srgbClr>
          </a:solidFill>
          <a:ln w="12700">
            <a:solidFill>
              <a:srgbClr val="FF9A3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D:\IJOBS_SERVERS\UniServerZ\www\LaoCaption\apps\web\public\app-icons\icon-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005840"/>
            <a:ext cx="1005840" cy="10058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33172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44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ຄູ່ມືການໃຊ້ງານ LaoCaption</a:t>
            </a:r>
            <a:endParaRPr lang="lo-LA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520440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800" dirty="0">
                <a:solidFill>
                  <a:srgbClr val="D1C4BD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ໃສ່ຊັບພາສາລາວໃຫ້ຄລິບ TikTok, Reels ແລະ Shorts — ທຸກຂັ້ນຕອນພ້ອມຮູບ ແລະ ລູກສອນຊີ້</a:t>
            </a:r>
            <a:endParaRPr lang="lo-LA" sz="1800" dirty="0"/>
          </a:p>
        </p:txBody>
      </p:sp>
      <p:sp>
        <p:nvSpPr>
          <p:cNvPr id="7" name="Shape 4"/>
          <p:cNvSpPr/>
          <p:nvPr/>
        </p:nvSpPr>
        <p:spPr>
          <a:xfrm>
            <a:off x="822960" y="4709160"/>
            <a:ext cx="2651760" cy="45720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47091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4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ສະບັບ 1.0 · ຕຸລາ 2026</a:t>
            </a:r>
            <a:endParaRPr lang="lo-LA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5989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A8968C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laocaption.com  ·  ບໍລິສັດ ເນັກໂວຣາ ຈຳກັດຜູ້ດຽວ</a:t>
            </a:r>
            <a:endParaRPr lang="lo-LA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ເນື້ອຫາໃນຄູ່ມື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3520440" cy="1325880"/>
          </a:xfrm>
          <a:prstGeom prst="roundRect">
            <a:avLst>
              <a:gd name="adj" fmla="val 1034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22960" y="1737360"/>
            <a:ext cx="502920" cy="5029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82296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8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58191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7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ເລີ່ມຕົ້ນໃຊ້ງານ</a:t>
            </a:r>
            <a:endParaRPr lang="lo-LA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05740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 ຂັ້ນຕອນ</a:t>
            </a:r>
            <a:endParaRPr lang="lo-LA" sz="1300" dirty="0"/>
          </a:p>
        </p:txBody>
      </p:sp>
      <p:sp>
        <p:nvSpPr>
          <p:cNvPr id="8" name="Shape 6"/>
          <p:cNvSpPr/>
          <p:nvPr/>
        </p:nvSpPr>
        <p:spPr>
          <a:xfrm>
            <a:off x="4325112" y="1325880"/>
            <a:ext cx="3520440" cy="1325880"/>
          </a:xfrm>
          <a:prstGeom prst="roundRect">
            <a:avLst>
              <a:gd name="adj" fmla="val 1034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599432" y="1737360"/>
            <a:ext cx="502920" cy="5029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99432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8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285232" y="158191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7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ໃສ່ຊັບລາວໃຫ້ຄລິບ</a:t>
            </a:r>
            <a:endParaRPr lang="lo-LA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5285232" y="205740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7 ຂັ້ນຕອນ</a:t>
            </a:r>
            <a:endParaRPr lang="lo-LA" sz="1300" dirty="0"/>
          </a:p>
        </p:txBody>
      </p:sp>
      <p:sp>
        <p:nvSpPr>
          <p:cNvPr id="13" name="Shape 11"/>
          <p:cNvSpPr/>
          <p:nvPr/>
        </p:nvSpPr>
        <p:spPr>
          <a:xfrm>
            <a:off x="8101584" y="1325880"/>
            <a:ext cx="3520440" cy="1325880"/>
          </a:xfrm>
          <a:prstGeom prst="roundRect">
            <a:avLst>
              <a:gd name="adj" fmla="val 1034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375904" y="1737360"/>
            <a:ext cx="502920" cy="5029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375904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8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</a:t>
            </a:r>
            <a:endParaRPr lang="lo-LA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061704" y="158191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7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ແພັກເກັດ ແລະ ການຊຳລະເງິນ</a:t>
            </a:r>
            <a:endParaRPr lang="lo-LA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9061704" y="205740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4 ຂັ້ນຕອນ</a:t>
            </a:r>
            <a:endParaRPr lang="lo-LA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2926080"/>
            <a:ext cx="3520440" cy="1325880"/>
          </a:xfrm>
          <a:prstGeom prst="roundRect">
            <a:avLst>
              <a:gd name="adj" fmla="val 1034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822960" y="3337560"/>
            <a:ext cx="502920" cy="5029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822960" y="3337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8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4</a:t>
            </a:r>
            <a:endParaRPr lang="lo-LA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508760" y="318211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7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ຕິດຕັ້ງເປັນແອັບໃນໂທລະສັບ</a:t>
            </a:r>
            <a:endParaRPr lang="lo-LA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1508760" y="365760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 ຂັ້ນຕອນ</a:t>
            </a:r>
            <a:endParaRPr lang="lo-LA" sz="1300" dirty="0"/>
          </a:p>
        </p:txBody>
      </p:sp>
      <p:sp>
        <p:nvSpPr>
          <p:cNvPr id="23" name="Shape 21"/>
          <p:cNvSpPr/>
          <p:nvPr/>
        </p:nvSpPr>
        <p:spPr>
          <a:xfrm>
            <a:off x="4325112" y="2926080"/>
            <a:ext cx="3520440" cy="1325880"/>
          </a:xfrm>
          <a:prstGeom prst="roundRect">
            <a:avLst>
              <a:gd name="adj" fmla="val 10345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599432" y="3337560"/>
            <a:ext cx="502920" cy="5029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4599432" y="3337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8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5</a:t>
            </a:r>
            <a:endParaRPr lang="lo-LA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5285232" y="318211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7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ສຳລັບຜູ້ດູແລລະບົບ (Admin)</a:t>
            </a:r>
            <a:endParaRPr lang="lo-LA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5285232" y="365760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4 ຂັ້ນຕອນ</a:t>
            </a:r>
            <a:endParaRPr lang="lo-LA" sz="1300" dirty="0"/>
          </a:p>
        </p:txBody>
      </p:sp>
      <p:sp>
        <p:nvSpPr>
          <p:cNvPr id="28" name="Shape 26"/>
          <p:cNvSpPr/>
          <p:nvPr/>
        </p:nvSpPr>
        <p:spPr>
          <a:xfrm>
            <a:off x="8101584" y="2926080"/>
            <a:ext cx="3520440" cy="1325880"/>
          </a:xfrm>
          <a:prstGeom prst="roundRect">
            <a:avLst>
              <a:gd name="adj" fmla="val 1034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8375904" y="3337560"/>
            <a:ext cx="502920" cy="502920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8375904" y="3337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8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6</a:t>
            </a:r>
            <a:endParaRPr lang="lo-LA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9061704" y="318211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7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ແກ້ບັນຫາ ແລະ ຕິດຕໍ່</a:t>
            </a:r>
            <a:endParaRPr lang="lo-LA" sz="1700" dirty="0"/>
          </a:p>
        </p:txBody>
      </p:sp>
      <p:sp>
        <p:nvSpPr>
          <p:cNvPr id="32" name="Text 30"/>
          <p:cNvSpPr txBox="1"/>
          <p:nvPr/>
        </p:nvSpPr>
        <p:spPr>
          <a:xfrm>
            <a:off x="9061704" y="365760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ຄຳຖາມທີ່ພົບເລື້ອຍ</a:t>
            </a:r>
            <a:endParaRPr lang="lo-LA" sz="1300" dirty="0"/>
          </a:p>
        </p:txBody>
      </p:sp>
      <p:sp>
        <p:nvSpPr>
          <p:cNvPr id="33" name="Shape 31"/>
          <p:cNvSpPr/>
          <p:nvPr/>
        </p:nvSpPr>
        <p:spPr>
          <a:xfrm>
            <a:off x="548640" y="4846320"/>
            <a:ext cx="11064240" cy="109728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5875">
            <a:solidFill>
              <a:srgbClr val="FBD3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868680" y="5202936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868680" y="5202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36" name="Shape 34"/>
          <p:cNvSpPr/>
          <p:nvPr/>
        </p:nvSpPr>
        <p:spPr>
          <a:xfrm>
            <a:off x="1344168" y="5202936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1344168" y="5202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38" name="Text 36"/>
          <p:cNvSpPr txBox="1"/>
          <p:nvPr/>
        </p:nvSpPr>
        <p:spPr>
          <a:xfrm>
            <a:off x="2011680" y="498348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5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ວິທີອ່ານຮູບ: </a:t>
            </a:r>
            <a:r>
              <a:rPr lang="lo-LA" altLang="en-US" sz="15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ຕົວເລກໃນວົງມົນສີສົ້ມ ແລະ ລູກສອນ ໃນແຕ່ລະຮູບ ກົງກັບຂໍ້ທີ່ມີເລກດຽວກັນ ຢູ່ຂ້າງຮູບ. ຄູ່ມືອອນລາຍ: laocaption.com/guide</a:t>
            </a:r>
            <a:endParaRPr lang="lo-LA" sz="1500" dirty="0"/>
          </a:p>
        </p:txBody>
      </p:sp>
      <p:sp>
        <p:nvSpPr>
          <p:cNvPr id="3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0" y="1097280"/>
            <a:ext cx="5120640" cy="512064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8412480" y="2194560"/>
            <a:ext cx="3840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0" b="1" dirty="0">
                <a:solidFill>
                  <a:srgbClr val="FFFFFF">
                    <a:alpha val="90000"/>
                  </a:srgbClr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01</a:t>
            </a:r>
            <a:endParaRPr lang="lo-LA" sz="15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800" b="1" dirty="0">
                <a:solidFill>
                  <a:srgbClr val="FFE1D4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ບົດທີ 1</a:t>
            </a:r>
            <a:endParaRPr lang="lo-LA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3317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40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ເລີ່ມຕົ້ນໃຊ້ງານ</a:t>
            </a:r>
            <a:endParaRPr lang="lo-LA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520440"/>
            <a:ext cx="6949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700" dirty="0">
                <a:solidFill>
                  <a:srgbClr val="FFF4EE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ເປີດເວັບ laocaption.com ແລະ ເຂົ້າສູ່ລະບົບດ້ວຍບັນຊີ Google — ບໍ່ຕ້ອງສະໝັກສະມາຊິກ ຫຼື ຕັ້ງລະຫັດຜ່ານໃໝ່.</a:t>
            </a:r>
            <a:endParaRPr lang="lo-LA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E1D4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1.1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ເປີດເວັບ laocaption.com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01-ho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51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ເປີດ laocaption.com ໃນໂທລະສັບ ຫຼື ຄອມພິວເຕີ (Chrome, Safari ຫຼື ແອັບ LaoCaption).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198059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19805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1962302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ປຸ່ມ “ເລີ່ມໃສ່ຊັບຟຣີ” — ກົດເພື່ອເລີ່ມໃຊ້ງານ.</a:t>
            </a:r>
            <a:endParaRPr lang="lo-LA" sz="1600" dirty="0"/>
          </a:p>
        </p:txBody>
      </p:sp>
      <p:sp>
        <p:nvSpPr>
          <p:cNvPr id="10" name="Shape 7"/>
          <p:cNvSpPr/>
          <p:nvPr/>
        </p:nvSpPr>
        <p:spPr>
          <a:xfrm>
            <a:off x="3632140" y="261701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632140" y="261701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199068" y="2598725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ປຸ່ມ + ສີສົ້ມ ຢູ່ແຖບລຸ່ມ — ທາງລັດໄປອັບຄລິບໃໝ່ (ໃຊ້ໄດ້ທຸກໜ້າ).</a:t>
            </a:r>
            <a:endParaRPr lang="lo-LA" sz="1600" dirty="0"/>
          </a:p>
        </p:txBody>
      </p:sp>
      <p:sp>
        <p:nvSpPr>
          <p:cNvPr id="13" name="Shape 10"/>
          <p:cNvSpPr/>
          <p:nvPr/>
        </p:nvSpPr>
        <p:spPr>
          <a:xfrm>
            <a:off x="3632140" y="3253435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632140" y="3253435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</a:t>
            </a:r>
            <a:endParaRPr lang="lo-LA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199068" y="3235147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ເມນູ “ລາຄາ” — ເບິ່ງແພັກເກັດ ແລະ ລາຄາທັງໝົດ.</a:t>
            </a:r>
            <a:endParaRPr lang="lo-LA" sz="1600" dirty="0"/>
          </a:p>
        </p:txBody>
      </p:sp>
      <p:sp>
        <p:nvSpPr>
          <p:cNvPr id="16" name="Shape 13"/>
          <p:cNvSpPr/>
          <p:nvPr/>
        </p:nvSpPr>
        <p:spPr>
          <a:xfrm>
            <a:off x="3632140" y="4164178"/>
            <a:ext cx="8010915" cy="676656"/>
          </a:xfrm>
          <a:prstGeom prst="roundRect">
            <a:avLst>
              <a:gd name="adj" fmla="val 16216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3769300" y="4164178"/>
            <a:ext cx="4572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💡</a:t>
            </a:r>
            <a:endParaRPr lang="lo-LA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226500" y="4164178"/>
            <a:ext cx="7279395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lo-LA" altLang="en-US" sz="15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ແພັກຟຣີໃຫ້ 10 ນາທີສຳລັບທົດລອງ — ລອງກັບຄລິບຂອງທ່ານກ່ອນຕັດສິນໃຈຊື້.</a:t>
            </a:r>
            <a:endParaRPr lang="lo-LA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1.2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ເຂົ້າສູ່ລະບົບດ້ວຍ Google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02-log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897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ໃຊ້ບັນຊີ Gmail ທີ່ທ່ານມີຢູ່ແລ້ວ. ຄັ້ງທຳອິດ Google ຈະຖາມອະນຸຍາດໃຫ້ LaoCaption ເຫັນຊື່ ແລະ ອີເມວ — ກົດ “ດຳເນີນການຕໍ່”.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2360981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23609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2342693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ກົດ “ເຂົ້າສູ່ລະບົບດ້ວຍ Google” ແລ້ວເລືອກບັນຊີຂອງທ່ານ.</a:t>
            </a:r>
            <a:endParaRPr lang="lo-LA" sz="1600" dirty="0"/>
          </a:p>
        </p:txBody>
      </p:sp>
      <p:sp>
        <p:nvSpPr>
          <p:cNvPr id="10" name="Shape 7"/>
          <p:cNvSpPr/>
          <p:nvPr/>
        </p:nvSpPr>
        <p:spPr>
          <a:xfrm>
            <a:off x="3632140" y="3271723"/>
            <a:ext cx="8010915" cy="676656"/>
          </a:xfrm>
          <a:prstGeom prst="roundRect">
            <a:avLst>
              <a:gd name="adj" fmla="val 16216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769300" y="3271723"/>
            <a:ext cx="4572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💡</a:t>
            </a:r>
            <a:endParaRPr lang="lo-LA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226500" y="3271723"/>
            <a:ext cx="7279395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lo-LA" altLang="en-US" sz="15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LaoCaption ບໍ່ເຄີຍຂໍ ຫຼື ເກັບລະຫັດຜ່ານ Google ຂອງທ່ານ.</a:t>
            </a:r>
            <a:endParaRPr lang="lo-LA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0" y="1097280"/>
            <a:ext cx="5120640" cy="512064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8412480" y="2194560"/>
            <a:ext cx="3840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0" b="1" dirty="0">
                <a:solidFill>
                  <a:srgbClr val="FFFFFF">
                    <a:alpha val="90000"/>
                  </a:srgbClr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02</a:t>
            </a:r>
            <a:endParaRPr lang="lo-LA" sz="15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800" b="1" dirty="0">
                <a:solidFill>
                  <a:srgbClr val="FFE1D4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ບົດທີ 2</a:t>
            </a:r>
            <a:endParaRPr lang="lo-LA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3317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40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ໃສ່ຊັບລາວໃຫ້ຄລິບ</a:t>
            </a:r>
            <a:endParaRPr lang="lo-LA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520440"/>
            <a:ext cx="6949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700" dirty="0">
                <a:solidFill>
                  <a:srgbClr val="FFF4EE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ອັບຄລິບ → AI ຖອດສຽງ → ແກ້ຄຳ ແລະ ເວລາ → ເລືອກສະໄຕລ໌ → ໂຫຼດ MP4. ຄລິບ 1 ນາທີ ໃຊ້ເວລາລວມປະມານ 1–2 ນາທີ.</a:t>
            </a:r>
            <a:endParaRPr lang="lo-LA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E1D4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2.1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ອັບໂຫຼດຄລິບ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03-ne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897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ກົດປຸ່ມ + ຫຼື “ຄລິບໃໝ່” ແລ້ວເລືອກວິດີໂອຈາກອະລະບ້ຳ ຫຼື ໄຟລ໌ (MP4, MOV, WebM). ໃນຄອມ ລາກໄຟລ໌ມາວາງກໍໄດ້.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2360981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23609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2342693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ແຕະກ່ອງນີ້ເພື່ອເລືອກຄລິບ.</a:t>
            </a:r>
            <a:endParaRPr lang="lo-LA" sz="1600" dirty="0"/>
          </a:p>
        </p:txBody>
      </p:sp>
      <p:sp>
        <p:nvSpPr>
          <p:cNvPr id="10" name="Shape 7"/>
          <p:cNvSpPr/>
          <p:nvPr/>
        </p:nvSpPr>
        <p:spPr>
          <a:xfrm>
            <a:off x="3632140" y="299740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632140" y="299740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199068" y="2979115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ນາທີທີ່ເຫຼືອໃນບັນຊີ — ຖອດສຽງ 1 ນາທີ ໃຊ້ 1 ນາທີ.</a:t>
            </a:r>
            <a:endParaRPr lang="lo-LA" sz="1600" dirty="0"/>
          </a:p>
        </p:txBody>
      </p:sp>
      <p:sp>
        <p:nvSpPr>
          <p:cNvPr id="13" name="Shape 10"/>
          <p:cNvSpPr/>
          <p:nvPr/>
        </p:nvSpPr>
        <p:spPr>
          <a:xfrm>
            <a:off x="3632140" y="3908146"/>
            <a:ext cx="8010915" cy="676656"/>
          </a:xfrm>
          <a:prstGeom prst="roundRect">
            <a:avLst>
              <a:gd name="adj" fmla="val 16216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769300" y="3908146"/>
            <a:ext cx="4572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💡</a:t>
            </a:r>
            <a:endParaRPr lang="lo-LA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226500" y="3908146"/>
            <a:ext cx="7279395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lo-LA" altLang="en-US" sz="15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ສຽງເວົ້າຊັດ, ສຽງດົນຕີເບົາ ຈະໄດ້ຊັບທີ່ຖືກຕ້ອງທີ່ສຸດ.</a:t>
            </a:r>
            <a:endParaRPr lang="lo-LA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2.2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ລໍຖ້າ AI ຖອດສຽງ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04-process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897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ລະບົບອັບໂຫຼດ ແລ້ວ AI ຖອດສຽງພາສາລາວເປັນຊັບພ້ອມເວລາ. ປິດໜ້ານີ້ໄດ້ — ວຽກຈະເຮັດຕໍ່ເອງ ແລະ ໂປຣເຈັກຈະຢູ່ໃນໜ້າ “ໂປຣເຈັກ”.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2360981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23609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2342693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ຂັ້ນຕອນ: ເລືອກຄລິບ → ອັບໂຫຼດ → ຖອດສຽງ → ພ້ອມແກ້.</a:t>
            </a:r>
            <a:endParaRPr lang="lo-LA" sz="1600" dirty="0"/>
          </a:p>
        </p:txBody>
      </p:sp>
      <p:sp>
        <p:nvSpPr>
          <p:cNvPr id="10" name="Shape 7"/>
          <p:cNvSpPr/>
          <p:nvPr/>
        </p:nvSpPr>
        <p:spPr>
          <a:xfrm>
            <a:off x="3632140" y="299740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632140" y="299740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199068" y="2979115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ເປີເຊັນຄວາມຄືບໜ້າ.</a:t>
            </a:r>
            <a:endParaRPr lang="lo-LA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2.3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ແກ້ຄຳ ແລະ ເວລາຂອງຊັບ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05-edit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51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ເມື່ອຖອດສຽງສຳເລັດ ຈະເຂົ້າໜ້າແກ້ໄຂອັດຕະໂນມັດ. ທຸກການແກ້ໄຂ ບັນທຶກເອງທັນທີ.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198059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19805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1962302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ວິດີໂອຕົວຢ່າງ — ຊັບທີ່ເຫັນ ຄືກັບໃນໄຟລ໌ MP4 ທີ່ຈະໄດ້.</a:t>
            </a:r>
            <a:endParaRPr lang="lo-LA" sz="1600" dirty="0"/>
          </a:p>
        </p:txBody>
      </p:sp>
      <p:sp>
        <p:nvSpPr>
          <p:cNvPr id="10" name="Shape 7"/>
          <p:cNvSpPr/>
          <p:nvPr/>
        </p:nvSpPr>
        <p:spPr>
          <a:xfrm>
            <a:off x="3632140" y="261701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632140" y="261701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199068" y="2598725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ແຕະຂໍ້ຄວາມເພື່ອແກ້ຄຳຜິດ. ກົດ Enter ເພື່ອຂຶ້ນແຖວໃໝ່.</a:t>
            </a:r>
            <a:endParaRPr lang="lo-LA" sz="1600" dirty="0"/>
          </a:p>
        </p:txBody>
      </p:sp>
      <p:sp>
        <p:nvSpPr>
          <p:cNvPr id="13" name="Shape 10"/>
          <p:cNvSpPr/>
          <p:nvPr/>
        </p:nvSpPr>
        <p:spPr>
          <a:xfrm>
            <a:off x="3632140" y="3253435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632140" y="3253435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</a:t>
            </a:r>
            <a:endParaRPr lang="lo-LA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199068" y="3235147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ເວລາເລີ່ມ–ຈົບ ຂອງແຕ່ລະແຖວ (ນາທີ:ວິນາທີ) — ແຕະເພື່ອແກ້.</a:t>
            </a:r>
            <a:endParaRPr lang="lo-LA" sz="1600" dirty="0"/>
          </a:p>
        </p:txBody>
      </p:sp>
      <p:sp>
        <p:nvSpPr>
          <p:cNvPr id="16" name="Shape 13"/>
          <p:cNvSpPr/>
          <p:nvPr/>
        </p:nvSpPr>
        <p:spPr>
          <a:xfrm>
            <a:off x="3632140" y="3889858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3632140" y="388985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4</a:t>
            </a:r>
            <a:endParaRPr lang="lo-LA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4199068" y="3871570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ກົດ “ໃສ່ຊັບ ແລ້ວໂຫຼດ” ເມື່ອແກ້ສຳເລັດ.</a:t>
            </a:r>
            <a:endParaRPr lang="lo-LA" sz="1600" dirty="0"/>
          </a:p>
        </p:txBody>
      </p:sp>
      <p:sp>
        <p:nvSpPr>
          <p:cNvPr id="19" name="Shape 16"/>
          <p:cNvSpPr/>
          <p:nvPr/>
        </p:nvSpPr>
        <p:spPr>
          <a:xfrm>
            <a:off x="3632140" y="4800600"/>
            <a:ext cx="8010915" cy="676656"/>
          </a:xfrm>
          <a:prstGeom prst="roundRect">
            <a:avLst>
              <a:gd name="adj" fmla="val 16216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3769300" y="4800600"/>
            <a:ext cx="4572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💡</a:t>
            </a:r>
            <a:endParaRPr lang="lo-LA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4226500" y="4800600"/>
            <a:ext cx="7279395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lo-LA" altLang="en-US" sz="15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ປຸ່ມ ✂ ຕັດແຖວ, ⧉ ລວມແຖວ, + ເພີ່ມແຖວ, 🗑 ລຶບແຖວ. ກົດ ↶ ເພື່ອຍົກເລີກການແກ້ໄຂລ່າສຸດ.</a:t>
            </a:r>
            <a:endParaRPr lang="lo-LA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2.4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ເລືອກສະໄຕລ໌ຊັບ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06-sty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51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ກົດແຖບ “ແຕ່ງຊັບ” ເພື່ອປ່ຽນໜ້າຕາຂອງຊັບ. ວິດີໂອຕົວຢ່າງປ່ຽນທັນທີ.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198059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19805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1962302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ສະໄຕລ໌ສຳເລັດຮູບ — ຂາວຂອບດຳ, ເຫຼືອງ TikTok, ກ່ອງດຳ, ກ່ອງຂາວ, ສົ້ມໄຟ, ນີອອນ.</a:t>
            </a:r>
            <a:endParaRPr lang="lo-LA" sz="1600" dirty="0"/>
          </a:p>
        </p:txBody>
      </p:sp>
      <p:sp>
        <p:nvSpPr>
          <p:cNvPr id="10" name="Shape 7"/>
          <p:cNvSpPr/>
          <p:nvPr/>
        </p:nvSpPr>
        <p:spPr>
          <a:xfrm>
            <a:off x="3632140" y="261701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632140" y="261701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199068" y="2598725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ແຕະສະໄຕລ໌ທີ່ມັກ ເຊັ່ນ “ເຫຼືອງ TikTok”.</a:t>
            </a:r>
            <a:endParaRPr lang="lo-LA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2.5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ເລືອກຟອນລາວ ແລະ ຂະໜາດ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06b-fo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51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ເລື່ອນລົງເພື່ອເລືອກຟອນ, ຂະໜາດ, ສີ, ຂອບ/ກ່ອງພື້ນ ແລະ ຕຳແໜ່ງ (ເທິງ/ກາງ/ລຸ່ມ).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198059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19805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1962302"/>
            <a:ext cx="7443987" cy="833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ຟອນລາວ 4 ແບບ: Google Sans, Noto Sans Lao, Noto Lao Looped, Phetsarath OT — ວັນນະຍຸດ ແລະ ສະຫຼະສະແດງຖືກຕ້ອງ.</a:t>
            </a:r>
            <a:endParaRPr lang="lo-LA" sz="1600" dirty="0"/>
          </a:p>
        </p:txBody>
      </p:sp>
      <p:sp>
        <p:nvSpPr>
          <p:cNvPr id="10" name="Shape 7"/>
          <p:cNvSpPr/>
          <p:nvPr/>
        </p:nvSpPr>
        <p:spPr>
          <a:xfrm>
            <a:off x="3632140" y="299740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632140" y="299740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199068" y="2979115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ແຕະຟອນເພື່ອເລືອກ ເຊັ່ນ Noto Lao Looped (ແບບມີຫົວ).</a:t>
            </a:r>
            <a:endParaRPr lang="lo-LA" sz="1600" dirty="0"/>
          </a:p>
        </p:txBody>
      </p:sp>
      <p:sp>
        <p:nvSpPr>
          <p:cNvPr id="13" name="Shape 10"/>
          <p:cNvSpPr/>
          <p:nvPr/>
        </p:nvSpPr>
        <p:spPr>
          <a:xfrm>
            <a:off x="3632140" y="3908146"/>
            <a:ext cx="8010915" cy="676656"/>
          </a:xfrm>
          <a:prstGeom prst="roundRect">
            <a:avLst>
              <a:gd name="adj" fmla="val 16216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769300" y="3908146"/>
            <a:ext cx="4572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💡</a:t>
            </a:r>
            <a:endParaRPr lang="lo-LA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226500" y="3908146"/>
            <a:ext cx="7279395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lo-LA" altLang="en-US" sz="15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“ຈັດແຖວໃໝ່ທັງໝົດ” ຢູ່ລຸ່ມສຸດ ຊ່ວຍຕັດແຖວທີ່ຍາວເກີນໃຫ້ພໍດີຈໍ.</a:t>
            </a:r>
            <a:endParaRPr lang="lo-LA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2.6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ໂຫຼດວິດີໂອ MP4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07-do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51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ລະບົບສ້າງວິດີໂອທີ່ຝັງຊັບ (ປະມານ 1 ນາທີ ຕໍ່ຄລິບ 1 ນາທີ). ເມື່ອສຳເລັດ: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198059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19805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1962302"/>
            <a:ext cx="7443987" cy="833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ກົດ “ໂຫຼດ MP4” — ໄຟລ໌ຈະບັນທຶກໃນເຄື່ອງ (ແອັບ Android: ໂຟນເດີ Downloads/LaoCaption).</a:t>
            </a:r>
            <a:endParaRPr lang="lo-LA" sz="1600" dirty="0"/>
          </a:p>
        </p:txBody>
      </p:sp>
      <p:sp>
        <p:nvSpPr>
          <p:cNvPr id="10" name="Shape 7"/>
          <p:cNvSpPr/>
          <p:nvPr/>
        </p:nvSpPr>
        <p:spPr>
          <a:xfrm>
            <a:off x="3632140" y="299740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632140" y="299740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199068" y="2979115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SRT / VTT — ໄຟລ໌ຊັບແຍກ ສຳລັບ CapCut, Premiere ຫຼື YouTube.</a:t>
            </a:r>
            <a:endParaRPr lang="lo-LA" sz="1600" dirty="0"/>
          </a:p>
        </p:txBody>
      </p:sp>
      <p:sp>
        <p:nvSpPr>
          <p:cNvPr id="13" name="Shape 10"/>
          <p:cNvSpPr/>
          <p:nvPr/>
        </p:nvSpPr>
        <p:spPr>
          <a:xfrm>
            <a:off x="3632140" y="3908146"/>
            <a:ext cx="8010915" cy="676656"/>
          </a:xfrm>
          <a:prstGeom prst="roundRect">
            <a:avLst>
              <a:gd name="adj" fmla="val 16216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769300" y="3908146"/>
            <a:ext cx="4572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💡</a:t>
            </a:r>
            <a:endParaRPr lang="lo-LA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226500" y="3908146"/>
            <a:ext cx="7279395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lo-LA" altLang="en-US" sz="15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ແພັກຟຣີ ຈະມີລາຍນ້ຳ LaoCaption.com ນ້ອຍໆ ຢູ່ມຸມ. ແພັກເສຍເງິນບໍ່ມີລາຍນ້ຳ.</a:t>
            </a:r>
            <a:endParaRPr lang="lo-LA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2.7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ຈັດການໂປຣເຈັກ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08-projec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51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ໜ້າ “ໂປຣເຈັກ” ລວມທຸກຄລິບຂອງທ່ານ. ກັບມາແກ້ ແລະ ໂຫຼດຄືນໄດ້ຕະຫຼອດໄລຍະເກັບໄຟລ໌ຂອງແພັກ.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198059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19805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1962302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ແຕະຮູບເພື່ອເປີດແກ້ໄຂ.</a:t>
            </a:r>
            <a:endParaRPr lang="lo-LA" sz="1600" dirty="0"/>
          </a:p>
        </p:txBody>
      </p:sp>
      <p:sp>
        <p:nvSpPr>
          <p:cNvPr id="10" name="Shape 7"/>
          <p:cNvSpPr/>
          <p:nvPr/>
        </p:nvSpPr>
        <p:spPr>
          <a:xfrm>
            <a:off x="3632140" y="261701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632140" y="261701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199068" y="2598725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ສະຖານະ: ລໍຖ້າຄິວ, ກຳລັງຖອດສຽງ, ພ້ອມແກ້ໄຂ, ສຳເລັດ.</a:t>
            </a:r>
            <a:endParaRPr lang="lo-LA" sz="1600" dirty="0"/>
          </a:p>
        </p:txBody>
      </p:sp>
      <p:sp>
        <p:nvSpPr>
          <p:cNvPr id="13" name="Shape 10"/>
          <p:cNvSpPr/>
          <p:nvPr/>
        </p:nvSpPr>
        <p:spPr>
          <a:xfrm>
            <a:off x="3632140" y="3253435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632140" y="3253435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</a:t>
            </a:r>
            <a:endParaRPr lang="lo-LA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199068" y="3235147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ປຸ່ມ + ເພື່ອອັບຄລິບໃໝ່.</a:t>
            </a:r>
            <a:endParaRPr lang="lo-LA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0" y="1097280"/>
            <a:ext cx="5120640" cy="512064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8412480" y="2194560"/>
            <a:ext cx="3840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0" b="1" dirty="0">
                <a:solidFill>
                  <a:srgbClr val="FFFFFF">
                    <a:alpha val="90000"/>
                  </a:srgbClr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03</a:t>
            </a:r>
            <a:endParaRPr lang="lo-LA" sz="15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800" b="1" dirty="0">
                <a:solidFill>
                  <a:srgbClr val="FFE1D4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ບົດທີ 3</a:t>
            </a:r>
            <a:endParaRPr lang="lo-LA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3317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40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ແພັກເກັດ ແລະ ການຊຳລະເງິນ</a:t>
            </a:r>
            <a:endParaRPr lang="lo-LA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520440"/>
            <a:ext cx="6949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700" dirty="0">
                <a:solidFill>
                  <a:srgbClr val="FFF4EE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ອັບເກຣດ ຫຼື ເຕີມນາທີ ໂດຍສະແກນ QR ໂອນເງິນ ແລ້ວແນບສະລິບ. ທີມງານກວດ ແລະ ເປີດໃຊ້ໃຫ້ — ປົກກະຕິພາຍໃນ 24 ຊົ່ວໂມງ.</a:t>
            </a:r>
            <a:endParaRPr lang="lo-LA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E1D4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3.1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ເບິ່ງແພັກທີ່ໃຊ້ຢູ່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09-pl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51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ເມນູ “ແພັກເກັດ” ສະແດງແພັກປັດຈຸບັນ, ນາທີທີ່ເຫຼືອ ແລະ ວັນໝົດອາຍຸ.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198059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19805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1962302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ແພັກທີ່ທ່ານໃຊ້ຢູ່ ແລະ ລາຄາ.</a:t>
            </a:r>
            <a:endParaRPr lang="lo-LA" sz="1600" dirty="0"/>
          </a:p>
        </p:txBody>
      </p:sp>
      <p:sp>
        <p:nvSpPr>
          <p:cNvPr id="10" name="Shape 7"/>
          <p:cNvSpPr/>
          <p:nvPr/>
        </p:nvSpPr>
        <p:spPr>
          <a:xfrm>
            <a:off x="3632140" y="261701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632140" y="261701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199068" y="2598725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ນາທີທີ່ເຫຼືອ.</a:t>
            </a:r>
            <a:endParaRPr lang="lo-LA" sz="1600" dirty="0"/>
          </a:p>
        </p:txBody>
      </p:sp>
      <p:sp>
        <p:nvSpPr>
          <p:cNvPr id="13" name="Shape 10"/>
          <p:cNvSpPr/>
          <p:nvPr/>
        </p:nvSpPr>
        <p:spPr>
          <a:xfrm>
            <a:off x="3632140" y="3253435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632140" y="3253435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</a:t>
            </a:r>
            <a:endParaRPr lang="lo-LA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199068" y="3235147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ຕໍ່ອາຍຸແພັກເດີມ (ແພັກມີອາຍຸ 30 ວັນ, ບໍ່ຕໍ່ອັດຕະໂນມັດ).</a:t>
            </a:r>
            <a:endParaRPr lang="lo-LA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3.2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ເຕີມນາທີ (Add-on)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10-topu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51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ນາທີແພັກໝົດກ່ອນກຳນົດ? ຊື້ນາທີເພີ່ມໄດ້ — ນາທີເຕີມ ບໍ່ມີວັນໝົດອາຍຸ.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198059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19805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1962302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ເລືອກຈຳນວນນາທີ: 50, 100 ຫຼື 300 ນາທີ (ຍິ່ງຫຼາຍ ຍິ່ງຖືກຕໍ່ນາທີ).</a:t>
            </a:r>
            <a:endParaRPr lang="lo-LA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3.3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ຊຳລະເງິນດ້ວຍ QR ແລະ ແນບສະລິບ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4481437" cy="5349240"/>
          </a:xfrm>
          <a:prstGeom prst="roundRect">
            <a:avLst>
              <a:gd name="adj" fmla="val 4081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1938966" cy="5001768"/>
          </a:xfrm>
          <a:prstGeom prst="roundRect">
            <a:avLst>
              <a:gd name="adj" fmla="val 565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docs\guide\.cache\11-checkout-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1829238" cy="4892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825934" y="1271016"/>
            <a:ext cx="1938966" cy="5001768"/>
          </a:xfrm>
          <a:prstGeom prst="roundRect">
            <a:avLst>
              <a:gd name="adj" fmla="val 565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1" descr="D:\IJOBS_SERVERS\UniServerZ\www\LaoCaption\docs\guide\.cache\11-checkout-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798" y="1325880"/>
            <a:ext cx="1829238" cy="489204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212957" y="1234440"/>
            <a:ext cx="6430098" cy="897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ໜ້າຊຳລະສະແດງ QR ທີ່ມີຈຳນວນເງິນຢູ່ແລ້ວ — ສະແກນດ້ວຍແອັບທະນາຄານໃດກໍໄດ້ທີ່ຮອງຮັບ LAO QR.</a:t>
            </a:r>
            <a:endParaRPr lang="lo-LA" sz="1600" dirty="0"/>
          </a:p>
        </p:txBody>
      </p:sp>
      <p:sp>
        <p:nvSpPr>
          <p:cNvPr id="9" name="Shape 5"/>
          <p:cNvSpPr/>
          <p:nvPr/>
        </p:nvSpPr>
        <p:spPr>
          <a:xfrm>
            <a:off x="5212957" y="2360981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 txBox="1"/>
          <p:nvPr/>
        </p:nvSpPr>
        <p:spPr>
          <a:xfrm>
            <a:off x="5212957" y="23609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5779885" y="2342693"/>
            <a:ext cx="5863170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ສະແກນ QR (ຫຼື ກົດ “ບັນທຶກຮູບ QR” ແລ້ວເປີດໃນແອັບທະນາຄານ).</a:t>
            </a:r>
            <a:endParaRPr lang="lo-LA" sz="1600" dirty="0"/>
          </a:p>
        </p:txBody>
      </p:sp>
      <p:sp>
        <p:nvSpPr>
          <p:cNvPr id="12" name="Shape 8"/>
          <p:cNvSpPr/>
          <p:nvPr/>
        </p:nvSpPr>
        <p:spPr>
          <a:xfrm>
            <a:off x="5212957" y="299740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 txBox="1"/>
          <p:nvPr/>
        </p:nvSpPr>
        <p:spPr>
          <a:xfrm>
            <a:off x="5212957" y="299740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5779885" y="2979115"/>
            <a:ext cx="5863170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ລະຫັດອ້າງອີງ — ໃສ່ໃນໝາຍເຫດການໂອນ ເພື່ອຢືນຢັນໄດ້ໄວ.</a:t>
            </a:r>
            <a:endParaRPr lang="lo-LA" sz="1600" dirty="0"/>
          </a:p>
        </p:txBody>
      </p:sp>
      <p:sp>
        <p:nvSpPr>
          <p:cNvPr id="15" name="Shape 11"/>
          <p:cNvSpPr/>
          <p:nvPr/>
        </p:nvSpPr>
        <p:spPr>
          <a:xfrm>
            <a:off x="5212957" y="3633826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 txBox="1"/>
          <p:nvPr/>
        </p:nvSpPr>
        <p:spPr>
          <a:xfrm>
            <a:off x="5212957" y="363382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</a:t>
            </a:r>
            <a:endParaRPr lang="lo-LA" sz="1500" dirty="0"/>
          </a:p>
        </p:txBody>
      </p:sp>
      <p:sp>
        <p:nvSpPr>
          <p:cNvPr id="17" name="Text 13"/>
          <p:cNvSpPr txBox="1"/>
          <p:nvPr/>
        </p:nvSpPr>
        <p:spPr>
          <a:xfrm>
            <a:off x="5779885" y="3615538"/>
            <a:ext cx="5863170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ໂອນແລ້ວ ກົດ “ເລືອກຮູບສະລິບ” (ຫຼື ວາງຮູບດ້ວຍ Ctrl+V).</a:t>
            </a:r>
            <a:endParaRPr lang="lo-LA" sz="1600" dirty="0"/>
          </a:p>
        </p:txBody>
      </p:sp>
      <p:sp>
        <p:nvSpPr>
          <p:cNvPr id="18" name="Shape 14"/>
          <p:cNvSpPr/>
          <p:nvPr/>
        </p:nvSpPr>
        <p:spPr>
          <a:xfrm>
            <a:off x="5212957" y="4270248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5"/>
          <p:cNvSpPr txBox="1"/>
          <p:nvPr/>
        </p:nvSpPr>
        <p:spPr>
          <a:xfrm>
            <a:off x="5212957" y="42702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4</a:t>
            </a:r>
            <a:endParaRPr lang="lo-LA" sz="1500" dirty="0"/>
          </a:p>
        </p:txBody>
      </p:sp>
      <p:sp>
        <p:nvSpPr>
          <p:cNvPr id="20" name="Text 16"/>
          <p:cNvSpPr txBox="1"/>
          <p:nvPr/>
        </p:nvSpPr>
        <p:spPr>
          <a:xfrm>
            <a:off x="5779885" y="4251960"/>
            <a:ext cx="5863170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ກົດ “ສົ່ງສະລິບຢືນຢັນການຊຳລະ”.</a:t>
            </a:r>
            <a:endParaRPr lang="lo-LA" sz="1600" dirty="0"/>
          </a:p>
        </p:txBody>
      </p:sp>
      <p:sp>
        <p:nvSpPr>
          <p:cNvPr id="21" name="Shape 17"/>
          <p:cNvSpPr/>
          <p:nvPr/>
        </p:nvSpPr>
        <p:spPr>
          <a:xfrm>
            <a:off x="5212957" y="5180990"/>
            <a:ext cx="6430098" cy="676656"/>
          </a:xfrm>
          <a:prstGeom prst="roundRect">
            <a:avLst>
              <a:gd name="adj" fmla="val 16216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 txBox="1"/>
          <p:nvPr/>
        </p:nvSpPr>
        <p:spPr>
          <a:xfrm>
            <a:off x="5350117" y="5180990"/>
            <a:ext cx="4572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💡</a:t>
            </a:r>
            <a:endParaRPr lang="lo-LA" sz="1600" dirty="0"/>
          </a:p>
        </p:txBody>
      </p:sp>
      <p:sp>
        <p:nvSpPr>
          <p:cNvPr id="23" name="Text 19"/>
          <p:cNvSpPr txBox="1"/>
          <p:nvPr/>
        </p:nvSpPr>
        <p:spPr>
          <a:xfrm>
            <a:off x="5807317" y="5180990"/>
            <a:ext cx="569857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lo-LA" altLang="en-US" sz="15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ຖ້າລໍຖ້າເກີນ 24 ຊົ່ວໂມງ ຕິດຕໍ່ທີມງານທາງ WhatsApp ພ້ອມລະຫັດອ້າງອີງ.</a:t>
            </a:r>
            <a:endParaRPr lang="lo-LA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3.4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ໜ້າບັນຊີ ແລະ ປະຫວັດການຊຳລະ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6311651" cy="5349240"/>
          </a:xfrm>
          <a:prstGeom prst="roundRect">
            <a:avLst>
              <a:gd name="adj" fmla="val 3419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854074" cy="4940480"/>
          </a:xfrm>
          <a:prstGeom prst="roundRect">
            <a:avLst>
              <a:gd name="adj" fmla="val 3845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docs\guide\.cache\12-account-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744346" cy="483075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741042" y="1271016"/>
            <a:ext cx="2854074" cy="4940480"/>
          </a:xfrm>
          <a:prstGeom prst="roundRect">
            <a:avLst>
              <a:gd name="adj" fmla="val 3845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1" descr="D:\IJOBS_SERVERS\UniServerZ\www\LaoCaption\docs\guide\.cache\12-account-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906" y="1325880"/>
            <a:ext cx="2744346" cy="483075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043171" y="1234440"/>
            <a:ext cx="4599884" cy="897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ໜ້າ “ບັນຊີ” ສະແດງຂໍ້ມູນທັງໝົດຂອງທ່ານ ລວມທັງລິ້ງຄູ່ມື, ຕິດຕໍ່ ແລະ ນະໂຍບາຍ.</a:t>
            </a:r>
            <a:endParaRPr lang="lo-LA" sz="1600" dirty="0"/>
          </a:p>
        </p:txBody>
      </p:sp>
      <p:sp>
        <p:nvSpPr>
          <p:cNvPr id="9" name="Shape 5"/>
          <p:cNvSpPr/>
          <p:nvPr/>
        </p:nvSpPr>
        <p:spPr>
          <a:xfrm>
            <a:off x="7043171" y="2360981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 txBox="1"/>
          <p:nvPr/>
        </p:nvSpPr>
        <p:spPr>
          <a:xfrm>
            <a:off x="7043171" y="23609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7610099" y="2342693"/>
            <a:ext cx="4032956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ນາທີຖອດສຽງທີ່ເຫຼືອ.</a:t>
            </a:r>
            <a:endParaRPr lang="lo-LA" sz="1600" dirty="0"/>
          </a:p>
        </p:txBody>
      </p:sp>
      <p:sp>
        <p:nvSpPr>
          <p:cNvPr id="12" name="Shape 8"/>
          <p:cNvSpPr/>
          <p:nvPr/>
        </p:nvSpPr>
        <p:spPr>
          <a:xfrm>
            <a:off x="7043171" y="299740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 txBox="1"/>
          <p:nvPr/>
        </p:nvSpPr>
        <p:spPr>
          <a:xfrm>
            <a:off x="7043171" y="299740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7610099" y="2979115"/>
            <a:ext cx="4032956" cy="833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ສິດໃນແພັກ: ຄວາມຍາວຄລິບ, ຂະໜາດໄຟລ໌, ວັນເກັບໄຟລ໌.</a:t>
            </a:r>
            <a:endParaRPr lang="lo-LA" sz="1600" dirty="0"/>
          </a:p>
        </p:txBody>
      </p:sp>
      <p:sp>
        <p:nvSpPr>
          <p:cNvPr id="15" name="Shape 11"/>
          <p:cNvSpPr/>
          <p:nvPr/>
        </p:nvSpPr>
        <p:spPr>
          <a:xfrm>
            <a:off x="7043171" y="4014216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 txBox="1"/>
          <p:nvPr/>
        </p:nvSpPr>
        <p:spPr>
          <a:xfrm>
            <a:off x="7043171" y="40142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</a:t>
            </a:r>
            <a:endParaRPr lang="lo-LA" sz="1500" dirty="0"/>
          </a:p>
        </p:txBody>
      </p:sp>
      <p:sp>
        <p:nvSpPr>
          <p:cNvPr id="17" name="Text 13"/>
          <p:cNvSpPr txBox="1"/>
          <p:nvPr/>
        </p:nvSpPr>
        <p:spPr>
          <a:xfrm>
            <a:off x="7610099" y="3995928"/>
            <a:ext cx="4032956" cy="833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ປະຫວັດການຊຳລະ ແລະ ສະຖານະ (ລໍຖ້າກວດສອບ / ອະນຸມັດແລ້ວ).</a:t>
            </a:r>
            <a:endParaRPr lang="lo-LA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0" y="1097280"/>
            <a:ext cx="5120640" cy="512064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8412480" y="2194560"/>
            <a:ext cx="3840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0" b="1" dirty="0">
                <a:solidFill>
                  <a:srgbClr val="FFFFFF">
                    <a:alpha val="90000"/>
                  </a:srgbClr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04</a:t>
            </a:r>
            <a:endParaRPr lang="lo-LA" sz="15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800" b="1" dirty="0">
                <a:solidFill>
                  <a:srgbClr val="FFE1D4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ບົດທີ 4</a:t>
            </a:r>
            <a:endParaRPr lang="lo-LA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3317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40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ຕິດຕັ້ງເປັນແອັບໃນໂທລະສັບ</a:t>
            </a:r>
            <a:endParaRPr lang="lo-LA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520440"/>
            <a:ext cx="6949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700" dirty="0">
                <a:solidFill>
                  <a:srgbClr val="FFF4EE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ໃຊ້ LaoCaption ຄືແອັບ — ມີໄອຄອນໃນໜ້າຈໍ, ເປີດເຕັມຈໍ, ບໍ່ຕ້ອງໄປ App Store.</a:t>
            </a:r>
            <a:endParaRPr lang="lo-LA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E1D4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4.1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ປຸ່ມຕິດຕັ້ງໃນໜ້າບັນຊີ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13-install-car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897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ໄປໜ້າ “ບັນຊີ” → ກ່ອງ “ໃຊ້ LaoCaption ເປັນແອັບ”. Android (Chrome): ກົດ “ຕິດຕັ້ງ” ແລ້ວຢືນຢັນ — ສຳເລັດທັນທີ.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2360981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23609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2342693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ກົດ “ຕິດຕັ້ງ”.</a:t>
            </a:r>
            <a:endParaRPr lang="lo-LA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4.2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iPhone / iPad (Safari)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900620" cy="5349240"/>
          </a:xfrm>
          <a:prstGeom prst="roundRect">
            <a:avLst>
              <a:gd name="adj" fmla="val 630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" y="1271016"/>
            <a:ext cx="2370268" cy="5001768"/>
          </a:xfrm>
          <a:prstGeom prst="roundRect">
            <a:avLst>
              <a:gd name="adj" fmla="val 462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D:\IJOBS_SERVERS\UniServerZ\www\LaoCaption\apps\web\public\guide\14-install-io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25880"/>
            <a:ext cx="2260540" cy="4892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32140" y="1234440"/>
            <a:ext cx="8010915" cy="51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iPhone ຈະສະແດງວິທີຕິດຕັ້ງ 3 ຂັ້ນ. ຕ້ອງເປີດດ້ວຍ Safari (ແອັບ Facebook ຫຼື LINE ບໍ່ຮອງຮັບ).</a:t>
            </a:r>
            <a:endParaRPr lang="lo-LA" sz="1600" dirty="0"/>
          </a:p>
        </p:txBody>
      </p:sp>
      <p:sp>
        <p:nvSpPr>
          <p:cNvPr id="7" name="Shape 4"/>
          <p:cNvSpPr/>
          <p:nvPr/>
        </p:nvSpPr>
        <p:spPr>
          <a:xfrm>
            <a:off x="3632140" y="198059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632140" y="198059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199068" y="1962302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ກົດປຸ່ມ ແບ່ງປັນ (Share) ຢູ່ແຖບລຸ່ມຂອງ Safari.</a:t>
            </a:r>
            <a:endParaRPr lang="lo-LA" sz="1600" dirty="0"/>
          </a:p>
        </p:txBody>
      </p:sp>
      <p:sp>
        <p:nvSpPr>
          <p:cNvPr id="10" name="Shape 7"/>
          <p:cNvSpPr/>
          <p:nvPr/>
        </p:nvSpPr>
        <p:spPr>
          <a:xfrm>
            <a:off x="3632140" y="261701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632140" y="261701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199068" y="2598725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ເລືອກ “ເພີ່ມໃສ່ໜ້າຈໍຫຼັກ” (Add to Home Screen).</a:t>
            </a:r>
            <a:endParaRPr lang="lo-LA" sz="1600" dirty="0"/>
          </a:p>
        </p:txBody>
      </p:sp>
      <p:sp>
        <p:nvSpPr>
          <p:cNvPr id="13" name="Shape 10"/>
          <p:cNvSpPr/>
          <p:nvPr/>
        </p:nvSpPr>
        <p:spPr>
          <a:xfrm>
            <a:off x="3632140" y="3253435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632140" y="3253435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</a:t>
            </a:r>
            <a:endParaRPr lang="lo-LA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199068" y="3235147"/>
            <a:ext cx="7443987" cy="453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6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ກົດ “ເພີ່ມ” (Add) — ໄອຄອນ LaoCaption ສີສົ້ມຈະຢູ່ໜ້າຈໍ.</a:t>
            </a:r>
            <a:endParaRPr lang="lo-LA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0" y="1097280"/>
            <a:ext cx="5120640" cy="512064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8412480" y="2194560"/>
            <a:ext cx="3840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0" b="1" dirty="0">
                <a:solidFill>
                  <a:srgbClr val="FFFFFF">
                    <a:alpha val="90000"/>
                  </a:srgbClr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05</a:t>
            </a:r>
            <a:endParaRPr lang="lo-LA" sz="15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800" b="1" dirty="0">
                <a:solidFill>
                  <a:srgbClr val="FFE1D4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ບົດທີ 5</a:t>
            </a:r>
            <a:endParaRPr lang="lo-LA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3317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40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ສຳລັບຜູ້ດູແລລະບົບ (Admin)</a:t>
            </a:r>
            <a:endParaRPr lang="lo-LA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520440"/>
            <a:ext cx="6949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700" dirty="0">
                <a:solidFill>
                  <a:srgbClr val="FFF4EE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ຈັດການສະມາຊິກ, ກວດສະລິບ ແລະ ຕັ້ງຄ່າ QR ຮັບເງິນ.</a:t>
            </a:r>
            <a:endParaRPr lang="lo-LA" sz="1700" dirty="0"/>
          </a:p>
        </p:txBody>
      </p:sp>
      <p:sp>
        <p:nvSpPr>
          <p:cNvPr id="7" name="Shape 5"/>
          <p:cNvSpPr/>
          <p:nvPr/>
        </p:nvSpPr>
        <p:spPr>
          <a:xfrm>
            <a:off x="822960" y="5074920"/>
            <a:ext cx="5669280" cy="457200"/>
          </a:xfrm>
          <a:prstGeom prst="roundRect">
            <a:avLst>
              <a:gd name="adj" fmla="val 50000"/>
            </a:avLst>
          </a:prstGeom>
          <a:solidFill>
            <a:srgbClr val="E5531F"/>
          </a:solidFill>
          <a:ln w="12700">
            <a:solidFill>
              <a:srgbClr val="E553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960120" y="50749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3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🔒 ສະເພາະບັນຊີທີ່ເປັນ Admin — ເມນູ “ຫຼັງບ້ານ”</a:t>
            </a:r>
            <a:endParaRPr lang="lo-LA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E1D4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5.1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ສະມາຊິກ ແລະ ສະຖິຕິ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493776" y="1179576"/>
            <a:ext cx="6510528" cy="4210241"/>
          </a:xfrm>
          <a:prstGeom prst="roundRect">
            <a:avLst>
              <a:gd name="adj" fmla="val 260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Image 0" descr="D:\IJOBS_SERVERS\UniServerZ\www\LaoCaption\apps\web\public\guide\15-admin-memb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34440"/>
            <a:ext cx="6400800" cy="410051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60920" y="1234440"/>
            <a:ext cx="4282135" cy="470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ແຖບ “ສະມາຊິກ” ສະແດງສະຖິຕິ ແລະ ລາຍຊື່ສະມາຊິກທັງໝົດ.</a:t>
            </a:r>
            <a:endParaRPr lang="lo-LA" sz="1400" dirty="0"/>
          </a:p>
        </p:txBody>
      </p:sp>
      <p:sp>
        <p:nvSpPr>
          <p:cNvPr id="6" name="Shape 3"/>
          <p:cNvSpPr/>
          <p:nvPr/>
        </p:nvSpPr>
        <p:spPr>
          <a:xfrm>
            <a:off x="7360920" y="1933042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360920" y="193304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927848" y="1914754"/>
            <a:ext cx="3715207" cy="738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ສະຖິຕິ: ສະມາຊິກ, ສະມາຊິກຈ່າຍເງິນ, ລາຍຮັບເດືອນ</a:t>
            </a:r>
            <a:r>
              <a:rPr lang="lo-LA" altLang="en-US" sz="140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ນີ້,</a:t>
            </a:r>
            <a:br>
              <a:rPr lang="lo-LA" altLang="en-US" sz="140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</a:br>
            <a:r>
              <a:rPr lang="lo-LA" altLang="en-US" sz="140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ໂປຣ</a:t>
            </a: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ເຈັກ.</a:t>
            </a:r>
            <a:endParaRPr lang="lo-LA" sz="1400" dirty="0"/>
          </a:p>
        </p:txBody>
      </p:sp>
      <p:sp>
        <p:nvSpPr>
          <p:cNvPr id="9" name="Shape 6"/>
          <p:cNvSpPr/>
          <p:nvPr/>
        </p:nvSpPr>
        <p:spPr>
          <a:xfrm>
            <a:off x="7360920" y="2854757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360920" y="2854757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7927848" y="2836469"/>
            <a:ext cx="3715207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ຄົ້ນຫາດ້ວຍອີເມວ ຫຼື ຊື່ (ແລະ ກັ່ນຕອງຕາມແພັກ).</a:t>
            </a:r>
            <a:endParaRPr lang="lo-LA" sz="1400" dirty="0"/>
          </a:p>
        </p:txBody>
      </p:sp>
      <p:sp>
        <p:nvSpPr>
          <p:cNvPr id="12" name="Shape 9"/>
          <p:cNvSpPr/>
          <p:nvPr/>
        </p:nvSpPr>
        <p:spPr>
          <a:xfrm>
            <a:off x="7360920" y="344363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360920" y="344363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</a:t>
            </a:r>
            <a:endParaRPr lang="lo-LA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7927848" y="3425342"/>
            <a:ext cx="3715207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ກົດ “ຈັດການ” ເພື່ອປ່ຽນແພັກ ຫຼື ເຕີມນາທີ.</a:t>
            </a:r>
            <a:endParaRPr lang="lo-LA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5.2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ປ່ຽນແພັກ ແລະ ເຕີມນາທີໃຫ້ສະມາຊິກ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493776" y="1179576"/>
            <a:ext cx="6510528" cy="4210241"/>
          </a:xfrm>
          <a:prstGeom prst="roundRect">
            <a:avLst>
              <a:gd name="adj" fmla="val 260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Image 0" descr="D:\IJOBS_SERVERS\UniServerZ\www\LaoCaption\apps\web\public\guide\16-admin-man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34440"/>
            <a:ext cx="6400800" cy="410051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60920" y="1234440"/>
            <a:ext cx="4282135" cy="802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ໃຊ້ເມື່ອລູກຄ້າຈ່າຍຜ່ານຊ່ອງທາງອື່ນ (ເງິນສົດ, ໂອນກົງ). ທຸກລາຍການຖືກບັນທຶກເປັນການຊຳລະ.</a:t>
            </a:r>
            <a:endParaRPr lang="lo-LA" sz="1400" dirty="0"/>
          </a:p>
        </p:txBody>
      </p:sp>
      <p:sp>
        <p:nvSpPr>
          <p:cNvPr id="6" name="Shape 3"/>
          <p:cNvSpPr/>
          <p:nvPr/>
        </p:nvSpPr>
        <p:spPr>
          <a:xfrm>
            <a:off x="7360920" y="226588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360920" y="226588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927848" y="2247595"/>
            <a:ext cx="3715207" cy="738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ປ່ຽນແພັກ: ເລືອກແພັກ, ຈຳນວນເງິນທີ່ຮັບ ແລ້ວກົດ “ບັນທຶກ”. ແພັກມີອາຍຸ 30 ວັນ.</a:t>
            </a:r>
            <a:endParaRPr lang="lo-LA" sz="1400" dirty="0"/>
          </a:p>
        </p:txBody>
      </p:sp>
      <p:sp>
        <p:nvSpPr>
          <p:cNvPr id="9" name="Shape 6"/>
          <p:cNvSpPr/>
          <p:nvPr/>
        </p:nvSpPr>
        <p:spPr>
          <a:xfrm>
            <a:off x="7360920" y="3187598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360920" y="318759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7927848" y="3169310"/>
            <a:ext cx="3715207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ເຕີມນາທີ: ເລືອກແພັກເຕີມ ຫຼື ໃສ່ຈຳນວນເອງ.</a:t>
            </a:r>
            <a:endParaRPr lang="lo-LA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5.3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ກວດສະລິບການຊຳລະ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493776" y="1179576"/>
            <a:ext cx="6510528" cy="4210241"/>
          </a:xfrm>
          <a:prstGeom prst="roundRect">
            <a:avLst>
              <a:gd name="adj" fmla="val 260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Image 0" descr="D:\IJOBS_SERVERS\UniServerZ\www\LaoCaption\apps\web\public\guide\17-admin-sli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34440"/>
            <a:ext cx="6400800" cy="410051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60920" y="1234440"/>
            <a:ext cx="4282135" cy="802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ແຖບ “ກວດສະລິບ” (ຕົວເລກ = ລໍຖ້າກວດ). ກວດຈຳນວນເງິນ ແລະ ລະຫັດອ້າງອີງກັບບັນຊີທະນາຄານກ່ອນອະນຸມັດ.</a:t>
            </a:r>
            <a:endParaRPr lang="lo-LA" sz="1400" dirty="0"/>
          </a:p>
        </p:txBody>
      </p:sp>
      <p:sp>
        <p:nvSpPr>
          <p:cNvPr id="6" name="Shape 3"/>
          <p:cNvSpPr/>
          <p:nvPr/>
        </p:nvSpPr>
        <p:spPr>
          <a:xfrm>
            <a:off x="7360920" y="226588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360920" y="226588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927848" y="2247595"/>
            <a:ext cx="3715207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ຮູບສະລິບ — ກົດ “ເບິ່ງເຕັມ” ເພື່ອຂະຫຍາຍ.</a:t>
            </a:r>
            <a:endParaRPr lang="lo-LA" sz="1400" dirty="0"/>
          </a:p>
        </p:txBody>
      </p:sp>
      <p:sp>
        <p:nvSpPr>
          <p:cNvPr id="9" name="Shape 6"/>
          <p:cNvSpPr/>
          <p:nvPr/>
        </p:nvSpPr>
        <p:spPr>
          <a:xfrm>
            <a:off x="7360920" y="2854757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360920" y="2854757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7927848" y="2836469"/>
            <a:ext cx="3715207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“ອະນຸມັດ” — ເປີດແພັກ/ນາທີໃຫ້ທັນທີ.</a:t>
            </a:r>
            <a:endParaRPr lang="lo-LA" sz="1400" dirty="0"/>
          </a:p>
        </p:txBody>
      </p:sp>
      <p:sp>
        <p:nvSpPr>
          <p:cNvPr id="12" name="Shape 9"/>
          <p:cNvSpPr/>
          <p:nvPr/>
        </p:nvSpPr>
        <p:spPr>
          <a:xfrm>
            <a:off x="7360920" y="344363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360920" y="344363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3</a:t>
            </a:r>
            <a:endParaRPr lang="lo-LA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7927848" y="3425342"/>
            <a:ext cx="3715207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“ປະຕິເສດ” — ພ້ອມໝາຍເຫດເຖິງສະມາຊິກ.</a:t>
            </a:r>
            <a:endParaRPr lang="lo-LA" sz="1400" dirty="0"/>
          </a:p>
        </p:txBody>
      </p:sp>
      <p:sp>
        <p:nvSpPr>
          <p:cNvPr id="15" name="Shape 12"/>
          <p:cNvSpPr/>
          <p:nvPr/>
        </p:nvSpPr>
        <p:spPr>
          <a:xfrm>
            <a:off x="7360920" y="4306824"/>
            <a:ext cx="4282135" cy="938174"/>
          </a:xfrm>
          <a:prstGeom prst="roundRect">
            <a:avLst>
              <a:gd name="adj" fmla="val 11696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7498080" y="4306824"/>
            <a:ext cx="457200" cy="9381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💡</a:t>
            </a:r>
            <a:endParaRPr lang="lo-LA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4306824"/>
            <a:ext cx="3550615" cy="9381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lo-LA" altLang="en-US" sz="13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ກວດຊື່ຜູ້ໂອນ, ເວລາ ແລະ ຈຳນວນເງິນ ໃຫ້ກົງກັບລາຍການໃນແອັບທະນາຄານທຸກຄັ້ງ.</a:t>
            </a:r>
            <a:endParaRPr lang="lo-LA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5.4   </a:t>
            </a: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ຕັ້ງຄ່າ QR ຮັບເງິນ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493776" y="1179576"/>
            <a:ext cx="6510528" cy="4210241"/>
          </a:xfrm>
          <a:prstGeom prst="roundRect">
            <a:avLst>
              <a:gd name="adj" fmla="val 260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1270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Image 0" descr="D:\IJOBS_SERVERS\UniServerZ\www\LaoCaption\apps\web\public\guide\18-admin-q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34440"/>
            <a:ext cx="6400800" cy="410051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60920" y="1234440"/>
            <a:ext cx="4282135" cy="802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ແຖບ “QR ຮັບເງິນ” — ຕັ້ງ QR ຂອງຮ້ານຄັ້ງດຽວ, ລະບົບສ້າງ QR ທີ່ມີຈຳນວນເງິນໃຫ້ລູກຄ້າແຕ່ລະຄົນເອງ.</a:t>
            </a:r>
            <a:endParaRPr lang="lo-LA" sz="1400" dirty="0"/>
          </a:p>
        </p:txBody>
      </p:sp>
      <p:sp>
        <p:nvSpPr>
          <p:cNvPr id="6" name="Shape 3"/>
          <p:cNvSpPr/>
          <p:nvPr/>
        </p:nvSpPr>
        <p:spPr>
          <a:xfrm>
            <a:off x="7360920" y="2265883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360920" y="226588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1</a:t>
            </a:r>
            <a:endParaRPr lang="lo-LA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927848" y="2247595"/>
            <a:ext cx="3715207" cy="738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ອັບຮູບ QR ຈາກແອັບ BCEL One / ທະນາຄານ (ລະບົບອ່ານລະຫັດໃຫ້).</a:t>
            </a:r>
            <a:endParaRPr lang="lo-LA" sz="1400" dirty="0"/>
          </a:p>
        </p:txBody>
      </p:sp>
      <p:sp>
        <p:nvSpPr>
          <p:cNvPr id="9" name="Shape 6"/>
          <p:cNvSpPr/>
          <p:nvPr/>
        </p:nvSpPr>
        <p:spPr>
          <a:xfrm>
            <a:off x="7360920" y="3187598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360920" y="318759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2</a:t>
            </a:r>
            <a:endParaRPr lang="lo-LA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7927848" y="3169310"/>
            <a:ext cx="3715207" cy="738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lo-LA" altLang="en-US" sz="1400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ສ້າງ QR ຕາມຈຳນວນເງິນ — ໃຊ້ສົ່ງໃຫ້ລູກຄ້າທາງ WhatsApp.</a:t>
            </a:r>
            <a:endParaRPr lang="lo-LA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lo-LA" altLang="en-US" sz="28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ແກ້ບັນຫາທີ່ພົບເລື້ອຍ</a:t>
            </a:r>
            <a:endParaRPr lang="lo-LA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5394960" cy="1463040"/>
          </a:xfrm>
          <a:prstGeom prst="roundRect">
            <a:avLst>
              <a:gd name="adj" fmla="val 937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77240" y="146304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777240" y="1463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?</a:t>
            </a:r>
            <a:endParaRPr lang="lo-LA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41732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ຖອດສຽງຜິດຫຼາຍ ເຮັດແນວໃດ?</a:t>
            </a:r>
            <a:endParaRPr lang="lo-LA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325880" y="1892808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ແກ້ຄຳໃນໜ້າແກ້ໄຂໄດ້ທຸກຄຳ. ຄລິບທີ່ສຽງຊັດ, ບໍ່ມີດົນຕີດັງ ແລະ ເວົ້າບໍ່ໄວເກີນ ຈະໄດ້ຜົນດີທີ່ສຸດ.</a:t>
            </a:r>
            <a:endParaRPr lang="lo-LA" sz="1300" dirty="0"/>
          </a:p>
        </p:txBody>
      </p:sp>
      <p:sp>
        <p:nvSpPr>
          <p:cNvPr id="8" name="Shape 6"/>
          <p:cNvSpPr/>
          <p:nvPr/>
        </p:nvSpPr>
        <p:spPr>
          <a:xfrm>
            <a:off x="6217920" y="1234440"/>
            <a:ext cx="5394960" cy="1463040"/>
          </a:xfrm>
          <a:prstGeom prst="roundRect">
            <a:avLst>
              <a:gd name="adj" fmla="val 9375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46520" y="146304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46520" y="1463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?</a:t>
            </a:r>
            <a:endParaRPr lang="lo-LA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995160" y="141732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ອັບໂຫຼດບໍ່ໄດ້?</a:t>
            </a:r>
            <a:endParaRPr lang="lo-LA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995160" y="1892808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ກວດປະເພດໄຟລ໌ (MP4, MOV, WebM), ຂະໜາດ ແລະ ຄວາມຍາວຕາມແພັກ, ແລະ ອິນເຕີເນັດ. ແພັກຟຣີ: ສູງສຸດ 100MB ແລະ 3 ນາທີ.</a:t>
            </a:r>
            <a:endParaRPr lang="lo-LA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2880360"/>
            <a:ext cx="5394960" cy="1463040"/>
          </a:xfrm>
          <a:prstGeom prst="roundRect">
            <a:avLst>
              <a:gd name="adj" fmla="val 9375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77240" y="310896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77240" y="3108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?</a:t>
            </a:r>
            <a:endParaRPr lang="lo-LA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325880" y="306324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ນາທີຫັກແນວໃດ?</a:t>
            </a:r>
            <a:endParaRPr lang="lo-LA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325880" y="3538728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ຫັກຕາມຄວາມຍາວຄລິບ ເມື່ອຖອດສຽງສຳເລັດ. ການແກ້ຊັບ ແລະ ສ້າງວິດີໂອຄືນ ບໍ່ຫັກນາທີເພີ່ມ.</a:t>
            </a:r>
            <a:endParaRPr lang="lo-LA" sz="1300" dirty="0"/>
          </a:p>
        </p:txBody>
      </p:sp>
      <p:sp>
        <p:nvSpPr>
          <p:cNvPr id="18" name="Shape 16"/>
          <p:cNvSpPr/>
          <p:nvPr/>
        </p:nvSpPr>
        <p:spPr>
          <a:xfrm>
            <a:off x="6217920" y="2880360"/>
            <a:ext cx="5394960" cy="1463040"/>
          </a:xfrm>
          <a:prstGeom prst="roundRect">
            <a:avLst>
              <a:gd name="adj" fmla="val 9375"/>
            </a:avLst>
          </a:prstGeom>
          <a:solidFill>
            <a:srgbClr val="FFF1EB"/>
          </a:solidFill>
          <a:ln w="1270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446520" y="310896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446520" y="3108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?</a:t>
            </a:r>
            <a:endParaRPr lang="lo-LA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06324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ໄຟລ໌ເກັບໄວ້ດົນປານໃດ?</a:t>
            </a:r>
            <a:endParaRPr lang="lo-LA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995160" y="3538728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ຟຣີ 7 ວັນ, Starter 15 ວັນ, Pro 30 ວັນ, ທຸລະກິດ 90 ວັນ — ກະລຸນາໂຫຼດເກັບໄວ້ເອງ.</a:t>
            </a:r>
            <a:endParaRPr lang="lo-LA" sz="1300" dirty="0"/>
          </a:p>
        </p:txBody>
      </p:sp>
      <p:sp>
        <p:nvSpPr>
          <p:cNvPr id="23" name="Shape 21"/>
          <p:cNvSpPr/>
          <p:nvPr/>
        </p:nvSpPr>
        <p:spPr>
          <a:xfrm>
            <a:off x="548640" y="4526280"/>
            <a:ext cx="5394960" cy="1463040"/>
          </a:xfrm>
          <a:prstGeom prst="roundRect">
            <a:avLst>
              <a:gd name="adj" fmla="val 9375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777240" y="4754880"/>
            <a:ext cx="384048" cy="384048"/>
          </a:xfrm>
          <a:prstGeom prst="ellipse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777240" y="4754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lo-LA" altLang="en-US" sz="15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?</a:t>
            </a:r>
            <a:endParaRPr lang="lo-LA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1325880" y="470916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600" b="1" dirty="0">
                <a:solidFill>
                  <a:srgbClr val="1F2937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ຈ່າຍເງິນແລ້ວ ແພັກຍັງບໍ່ເປີດ?</a:t>
            </a:r>
            <a:endParaRPr lang="lo-LA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1325880" y="5184648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300" dirty="0">
                <a:solidFill>
                  <a:srgbClr val="6B7280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ທີມງານກວດສະລິບພາຍໃນ 24 ຊົ່ວໂມງ. ກວດສະຖານະໃນໜ້າບັນຊີ ຫຼື ຕິດຕໍ່ທາງ WhatsApp ພ້ອມລະຫັດອ້າງອີງ.</a:t>
            </a:r>
            <a:endParaRPr lang="lo-LA" sz="1300" dirty="0"/>
          </a:p>
        </p:txBody>
      </p:sp>
      <p:sp>
        <p:nvSpPr>
          <p:cNvPr id="28" name="Shape 26"/>
          <p:cNvSpPr/>
          <p:nvPr/>
        </p:nvSpPr>
        <p:spPr>
          <a:xfrm>
            <a:off x="6217920" y="4526280"/>
            <a:ext cx="5394960" cy="1463040"/>
          </a:xfrm>
          <a:prstGeom prst="roundRect">
            <a:avLst>
              <a:gd name="adj" fmla="val 9375"/>
            </a:avLst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6537960" y="47091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8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ຍັງມີຄຳຖາມ?</a:t>
            </a:r>
            <a:endParaRPr lang="lo-LA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6537960" y="52120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lo-LA" altLang="en-US" sz="1400" dirty="0">
                <a:solidFill>
                  <a:srgbClr val="FFF4EE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ໂທ ຫຼື WhatsApp ຫາທີມງານໄດ້ທຸກມື້ ຈັນ–ເສົາ 08:00–20:00</a:t>
            </a:r>
            <a:endParaRPr lang="lo-LA" sz="14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9CA3AF"/>
                </a:solidFill>
                <a:latin typeface="Phetsarath OT"/>
                <a:ea typeface="Phetsarath OT"/>
                <a:cs typeface="Phetsarath OT"/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1097280"/>
            <a:ext cx="5486400" cy="5486400"/>
          </a:xfrm>
          <a:prstGeom prst="ellipse">
            <a:avLst/>
          </a:prstGeom>
          <a:solidFill>
            <a:srgbClr val="FF6B35">
              <a:alpha val="18000"/>
            </a:srgbClr>
          </a:solidFill>
          <a:ln w="12700">
            <a:solidFill>
              <a:srgbClr val="FF6B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D:\IJOBS_SERVERS\UniServerZ\www\LaoCaption\apps\web\public\app-icons\icon-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822960"/>
            <a:ext cx="822960" cy="82296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82880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3800" b="1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ຂອບໃຈທີ່ໃຊ້ LaoCaption</a:t>
            </a:r>
            <a:endParaRPr lang="lo-LA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651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800" dirty="0">
                <a:solidFill>
                  <a:srgbClr val="D1C4BD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ທີມງານຄົນລາວ ພ້ອມຊ່ວຍທ່ານທຸກຂັ້ນຕອນ</a:t>
            </a:r>
            <a:endParaRPr lang="lo-LA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6118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5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ໂທ / WhatsApp</a:t>
            </a:r>
            <a:endParaRPr lang="lo-LA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3200400" y="36118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500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020 9645 3615  ·  020 9424 6359</a:t>
            </a:r>
            <a:endParaRPr lang="lo-LA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1605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5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ອີເມວ</a:t>
            </a:r>
            <a:endParaRPr lang="lo-LA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3200400" y="416052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500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info@nexvora.com.la</a:t>
            </a:r>
            <a:endParaRPr lang="lo-LA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7091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5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Facebook</a:t>
            </a:r>
            <a:endParaRPr lang="lo-LA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3200400" y="470916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500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facebook.com/nexvora159</a:t>
            </a:r>
            <a:endParaRPr lang="lo-LA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52578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500" b="1" dirty="0">
                <a:solidFill>
                  <a:srgbClr val="FF6B35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ເວັບໄຊ</a:t>
            </a:r>
            <a:endParaRPr lang="lo-LA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3200400" y="525780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500" dirty="0">
                <a:solidFill>
                  <a:srgbClr val="FFFFFF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laocaption.com  ·  ຄູ່ມືອອນລາຍ laocaption.com/guide</a:t>
            </a:r>
            <a:endParaRPr lang="lo-LA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0350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o-LA" altLang="en-US" sz="1200" dirty="0">
                <a:solidFill>
                  <a:srgbClr val="A8968C"/>
                </a:solidFill>
                <a:latin typeface="Phetsarath OT" pitchFamily="34" charset="0"/>
                <a:ea typeface="Phetsarath OT" pitchFamily="34" charset="-122"/>
                <a:cs typeface="Phetsarath OT" pitchFamily="34" charset="-120"/>
              </a:rPr>
              <a:t>ບໍລິສັດ ເນັກໂວຣາ ຈຳກັດຜູ້ດຽວ · NEXVORA SOLE CO., LTD</a:t>
            </a:r>
            <a:endParaRPr lang="lo-LA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hetsarath O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hetsarath O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1980</Words>
  <Application>Microsoft Office PowerPoint</Application>
  <PresentationFormat>Widescreen</PresentationFormat>
  <Paragraphs>276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Phetsarath OT</vt:lpstr>
      <vt:lpstr>Office Theme</vt:lpstr>
      <vt:lpstr>PowerPoint Presentation</vt:lpstr>
      <vt:lpstr>ເນື້ອຫາໃນຄູ່ມື</vt:lpstr>
      <vt:lpstr>PowerPoint Presentation</vt:lpstr>
      <vt:lpstr>1.1   ເປີດເວັບ laocaption.com</vt:lpstr>
      <vt:lpstr>1.2   ເຂົ້າສູ່ລະບົບດ້ວຍ Google</vt:lpstr>
      <vt:lpstr>PowerPoint Presentation</vt:lpstr>
      <vt:lpstr>2.1   ອັບໂຫຼດຄລິບ</vt:lpstr>
      <vt:lpstr>2.2   ລໍຖ້າ AI ຖອດສຽງ</vt:lpstr>
      <vt:lpstr>2.3   ແກ້ຄຳ ແລະ ເວລາຂອງຊັບ</vt:lpstr>
      <vt:lpstr>2.4   ເລືອກສະໄຕລ໌ຊັບ</vt:lpstr>
      <vt:lpstr>2.5   ເລືອກຟອນລາວ ແລະ ຂະໜາດ</vt:lpstr>
      <vt:lpstr>2.6   ໂຫຼດວິດີໂອ MP4</vt:lpstr>
      <vt:lpstr>2.7   ຈັດການໂປຣເຈັກ</vt:lpstr>
      <vt:lpstr>PowerPoint Presentation</vt:lpstr>
      <vt:lpstr>3.1   ເບິ່ງແພັກທີ່ໃຊ້ຢູ່</vt:lpstr>
      <vt:lpstr>3.2   ເຕີມນາທີ (Add-on)</vt:lpstr>
      <vt:lpstr>3.3   ຊຳລະເງິນດ້ວຍ QR ແລະ ແນບສະລິບ</vt:lpstr>
      <vt:lpstr>3.4   ໜ້າບັນຊີ ແລະ ປະຫວັດການຊຳລະ</vt:lpstr>
      <vt:lpstr>PowerPoint Presentation</vt:lpstr>
      <vt:lpstr>4.1   ປຸ່ມຕິດຕັ້ງໃນໜ້າບັນຊີ</vt:lpstr>
      <vt:lpstr>4.2   iPhone / iPad (Safari)</vt:lpstr>
      <vt:lpstr>PowerPoint Presentation</vt:lpstr>
      <vt:lpstr>5.1   ສະມາຊິກ ແລະ ສະຖິຕິ</vt:lpstr>
      <vt:lpstr>5.2   ປ່ຽນແພັກ ແລະ ເຕີມນາທີໃຫ້ສະມາຊິກ</vt:lpstr>
      <vt:lpstr>5.3   ກວດສະລິບການຊຳລະ</vt:lpstr>
      <vt:lpstr>5.4   ຕັ້ງຄ່າ QR ຮັບເງິນ</vt:lpstr>
      <vt:lpstr>ແກ້ບັນຫາທີ່ພົບເລື້ອຍ</vt:lpstr>
      <vt:lpstr>PowerPoint Presentation</vt:lpstr>
    </vt:vector>
  </TitlesOfParts>
  <Company>NEXVORA SOLE CO.,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ຄູ່ມືການໃຊ້ງານ LaoCaption</dc:title>
  <dc:subject>PptxGenJS Presentation</dc:subject>
  <dc:creator>NEXVORA SOLE CO., LTD</dc:creator>
  <cp:lastModifiedBy>Office</cp:lastModifiedBy>
  <cp:revision>2</cp:revision>
  <dcterms:created xsi:type="dcterms:W3CDTF">2026-10-19T12:05:11Z</dcterms:created>
  <dcterms:modified xsi:type="dcterms:W3CDTF">2026-10-19T12:05:17Z</dcterms:modified>
</cp:coreProperties>
</file>